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41"/>
  </p:notesMasterIdLst>
  <p:handoutMasterIdLst>
    <p:handoutMasterId r:id="rId42"/>
  </p:handoutMasterIdLst>
  <p:sldIdLst>
    <p:sldId id="352" r:id="rId6"/>
    <p:sldId id="343" r:id="rId7"/>
    <p:sldId id="354" r:id="rId8"/>
    <p:sldId id="400" r:id="rId9"/>
    <p:sldId id="407" r:id="rId10"/>
    <p:sldId id="408" r:id="rId11"/>
    <p:sldId id="409" r:id="rId12"/>
    <p:sldId id="404" r:id="rId13"/>
    <p:sldId id="403" r:id="rId14"/>
    <p:sldId id="410" r:id="rId15"/>
    <p:sldId id="411" r:id="rId16"/>
    <p:sldId id="402" r:id="rId17"/>
    <p:sldId id="412" r:id="rId18"/>
    <p:sldId id="429" r:id="rId19"/>
    <p:sldId id="433" r:id="rId20"/>
    <p:sldId id="430" r:id="rId21"/>
    <p:sldId id="413" r:id="rId22"/>
    <p:sldId id="397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3" r:id="rId32"/>
    <p:sldId id="422" r:id="rId33"/>
    <p:sldId id="424" r:id="rId34"/>
    <p:sldId id="432" r:id="rId35"/>
    <p:sldId id="427" r:id="rId36"/>
    <p:sldId id="398" r:id="rId37"/>
    <p:sldId id="431" r:id="rId38"/>
    <p:sldId id="405" r:id="rId39"/>
    <p:sldId id="43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637"/>
    <a:srgbClr val="DC3A20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1"/>
    <p:restoredTop sz="80773" autoAdjust="0"/>
  </p:normalViewPr>
  <p:slideViewPr>
    <p:cSldViewPr>
      <p:cViewPr varScale="1">
        <p:scale>
          <a:sx n="39" d="100"/>
          <a:sy n="39" d="100"/>
        </p:scale>
        <p:origin x="1236" y="54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2/12/2020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43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7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3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61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09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1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0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655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9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20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462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067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99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29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33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302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15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995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433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4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497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1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67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44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80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8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7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82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37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76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12/02/2020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tif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sololearn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www.codeacademy.com/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hyperlink" Target="https://automatetheboringstuff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6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15.png"/><Relationship Id="rId9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Gavin McClary</a:t>
            </a: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Senior Lecturer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060848"/>
            <a:ext cx="2554229" cy="11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Desktop Software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5861" y="2673378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C++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Microsoft Windows Operating System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Official language for Android development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C#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Enterprise applications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E190C-E40B-4EB6-A3B8-318CD8461E2F}"/>
              </a:ext>
            </a:extLst>
          </p:cNvPr>
          <p:cNvGrpSpPr/>
          <p:nvPr/>
        </p:nvGrpSpPr>
        <p:grpSpPr>
          <a:xfrm>
            <a:off x="393921" y="2701775"/>
            <a:ext cx="4009050" cy="2679290"/>
            <a:chOff x="393921" y="2200808"/>
            <a:chExt cx="4009050" cy="2679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AE3B76-FEBF-4085-9AF2-ECD8DC35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921" y="2200808"/>
              <a:ext cx="1959746" cy="12930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1971AC-E71B-481F-A6B2-38560510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226" y="2200808"/>
              <a:ext cx="1959745" cy="12930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00A19E-FAC2-4FC1-8A31-4D793E9D6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921" y="3587071"/>
              <a:ext cx="1959745" cy="129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0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Scientific Problems and Analysing Data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920" y="2700376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Python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Popular in Data Science, AI and Machine Learning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Also, widely taught in schools due to its readability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Can be used for web development and many more uses…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571D90-A9B5-462D-BC26-B0939379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695079"/>
            <a:ext cx="1959746" cy="1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Why Python?</a:t>
            </a:r>
            <a:r>
              <a:rPr lang="en-GB" kern="0" dirty="0"/>
              <a:t/>
            </a:r>
            <a:br>
              <a:rPr lang="en-GB" kern="0" dirty="0"/>
            </a:b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2480-E64B-432E-9D7B-A4F5CF3DB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00ADE9-1679-4856-BD3C-0DC47C005F9C}"/>
              </a:ext>
            </a:extLst>
          </p:cNvPr>
          <p:cNvSpPr txBox="1">
            <a:spLocks/>
          </p:cNvSpPr>
          <p:nvPr/>
        </p:nvSpPr>
        <p:spPr>
          <a:xfrm>
            <a:off x="284734" y="2875301"/>
            <a:ext cx="4791322" cy="632875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kern="0" dirty="0">
                <a:solidFill>
                  <a:schemeClr val="bg1"/>
                </a:solidFill>
              </a:rPr>
              <a:t>As stated previously it is easy to read…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188C81-1DDA-4AEB-AD4F-120E9AB9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059" y="3801870"/>
            <a:ext cx="487045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0583-9432-491C-BBC4-ACD04DEC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805765"/>
            <a:ext cx="3505200" cy="101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E6F4FF-F07A-4202-BA4D-3658F1F76B73}"/>
              </a:ext>
            </a:extLst>
          </p:cNvPr>
          <p:cNvSpPr txBox="1"/>
          <p:nvPr/>
        </p:nvSpPr>
        <p:spPr>
          <a:xfrm>
            <a:off x="395536" y="34325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240A2-4171-4789-906B-6786C24016F6}"/>
              </a:ext>
            </a:extLst>
          </p:cNvPr>
          <p:cNvSpPr txBox="1"/>
          <p:nvPr/>
        </p:nvSpPr>
        <p:spPr>
          <a:xfrm>
            <a:off x="3963330" y="34325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0371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Shall we get started?</a:t>
            </a:r>
            <a:endParaRPr lang="en-GB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D3D370-B032-48B6-94F5-16D3F9826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" t="8487" r="1876"/>
          <a:stretch/>
        </p:blipFill>
        <p:spPr>
          <a:xfrm>
            <a:off x="1657914" y="2343276"/>
            <a:ext cx="5828171" cy="33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1B9D-AFD2-364B-82F6-BA24D372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don’t have a University of Sunderland login…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CA52-F1EE-C141-A5DF-8453C1D67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348880"/>
            <a:ext cx="7396311" cy="1661993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User Name: </a:t>
            </a:r>
            <a:r>
              <a:rPr lang="en-US" sz="3600" dirty="0">
                <a:solidFill>
                  <a:srgbClr val="FF0000"/>
                </a:solidFill>
              </a:rPr>
              <a:t>cx2gue</a:t>
            </a:r>
          </a:p>
          <a:p>
            <a:endParaRPr lang="en-US" sz="3600" b="1" dirty="0">
              <a:solidFill>
                <a:schemeClr val="tx1"/>
              </a:solidFill>
            </a:endParaRPr>
          </a:p>
          <a:p>
            <a:r>
              <a:rPr lang="en-US" sz="3600" b="1" dirty="0">
                <a:solidFill>
                  <a:schemeClr val="tx1"/>
                </a:solidFill>
              </a:rPr>
              <a:t>Password: </a:t>
            </a:r>
            <a:r>
              <a:rPr lang="en-US" sz="3600" dirty="0" smtClean="0">
                <a:solidFill>
                  <a:srgbClr val="FF0000"/>
                </a:solidFill>
              </a:rPr>
              <a:t>FOTlogin19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4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1B9D-AFD2-364B-82F6-BA24D372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don’t have Python installed use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CA52-F1EE-C141-A5DF-8453C1D67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348880"/>
            <a:ext cx="7396311" cy="830997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https://repl.it</a:t>
            </a:r>
          </a:p>
        </p:txBody>
      </p:sp>
    </p:spTree>
    <p:extLst>
      <p:ext uri="{BB962C8B-B14F-4D97-AF65-F5344CB8AC3E}">
        <p14:creationId xmlns:p14="http://schemas.microsoft.com/office/powerpoint/2010/main" val="427290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38358" y="-86329"/>
            <a:ext cx="9390877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1200A-9DC6-0C4E-9B6A-152E4242A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494011"/>
            <a:ext cx="8365728" cy="37703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F78CAA-552F-4D48-A309-B4A78ACD78B7}"/>
              </a:ext>
            </a:extLst>
          </p:cNvPr>
          <p:cNvSpPr/>
          <p:nvPr/>
        </p:nvSpPr>
        <p:spPr>
          <a:xfrm>
            <a:off x="1979712" y="2276872"/>
            <a:ext cx="3096344" cy="288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AAB0D7-0151-DC4F-98B1-E812415F4AFE}"/>
              </a:ext>
            </a:extLst>
          </p:cNvPr>
          <p:cNvSpPr/>
          <p:nvPr/>
        </p:nvSpPr>
        <p:spPr>
          <a:xfrm>
            <a:off x="5339386" y="1844824"/>
            <a:ext cx="2256949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9CFA5-6622-B541-94AC-365AC9D391CB}"/>
              </a:ext>
            </a:extLst>
          </p:cNvPr>
          <p:cNvSpPr txBox="1"/>
          <p:nvPr/>
        </p:nvSpPr>
        <p:spPr>
          <a:xfrm>
            <a:off x="5787159" y="2937766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where we will type our commands. Pressing enter will give results of command.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9B1754-4F63-7E42-A225-86740A133274}"/>
              </a:ext>
            </a:extLst>
          </p:cNvPr>
          <p:cNvCxnSpPr/>
          <p:nvPr/>
        </p:nvCxnSpPr>
        <p:spPr>
          <a:xfrm flipH="1" flipV="1">
            <a:off x="5652120" y="2484611"/>
            <a:ext cx="815740" cy="4735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6F24D4-6E06-7A4F-B4A7-C84B8D73671C}"/>
              </a:ext>
            </a:extLst>
          </p:cNvPr>
          <p:cNvSpPr txBox="1"/>
          <p:nvPr/>
        </p:nvSpPr>
        <p:spPr>
          <a:xfrm>
            <a:off x="2295420" y="2779041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where we will create programs with more than one line of 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45E7DD-BF4D-7F4B-889D-391309B9A20D}"/>
              </a:ext>
            </a:extLst>
          </p:cNvPr>
          <p:cNvSpPr/>
          <p:nvPr/>
        </p:nvSpPr>
        <p:spPr>
          <a:xfrm>
            <a:off x="3563888" y="1491047"/>
            <a:ext cx="648072" cy="279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23565-FFBD-BC47-9A6A-44C8B7C09943}"/>
              </a:ext>
            </a:extLst>
          </p:cNvPr>
          <p:cNvSpPr txBox="1"/>
          <p:nvPr/>
        </p:nvSpPr>
        <p:spPr>
          <a:xfrm>
            <a:off x="4763846" y="90293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how we run programs created in window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24108C-58A6-F448-AB49-FBAD741B9516}"/>
              </a:ext>
            </a:extLst>
          </p:cNvPr>
          <p:cNvCxnSpPr>
            <a:cxnSpLocks/>
          </p:cNvCxnSpPr>
          <p:nvPr/>
        </p:nvCxnSpPr>
        <p:spPr>
          <a:xfrm flipH="1">
            <a:off x="4211960" y="983699"/>
            <a:ext cx="551886" cy="5445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8D9F061-8BD6-874E-BE0C-A4895AA5E178}"/>
              </a:ext>
            </a:extLst>
          </p:cNvPr>
          <p:cNvSpPr/>
          <p:nvPr/>
        </p:nvSpPr>
        <p:spPr>
          <a:xfrm>
            <a:off x="1863372" y="2212845"/>
            <a:ext cx="432048" cy="3907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A0C53F-28A7-F543-839C-E7DC934005DD}"/>
              </a:ext>
            </a:extLst>
          </p:cNvPr>
          <p:cNvSpPr/>
          <p:nvPr/>
        </p:nvSpPr>
        <p:spPr>
          <a:xfrm>
            <a:off x="8091612" y="2273702"/>
            <a:ext cx="432048" cy="3907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7691BF-114F-9941-9F3B-84ABC0584697}"/>
              </a:ext>
            </a:extLst>
          </p:cNvPr>
          <p:cNvSpPr/>
          <p:nvPr/>
        </p:nvSpPr>
        <p:spPr>
          <a:xfrm>
            <a:off x="5715420" y="696759"/>
            <a:ext cx="298088" cy="2696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9157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DE0CD8-4696-4F7F-9671-5D494548C863}"/>
              </a:ext>
            </a:extLst>
          </p:cNvPr>
          <p:cNvGrpSpPr/>
          <p:nvPr/>
        </p:nvGrpSpPr>
        <p:grpSpPr>
          <a:xfrm>
            <a:off x="459651" y="1291930"/>
            <a:ext cx="8194338" cy="4403428"/>
            <a:chOff x="1007585" y="897780"/>
            <a:chExt cx="10102105" cy="5428613"/>
          </a:xfrm>
        </p:grpSpPr>
        <p:pic>
          <p:nvPicPr>
            <p:cNvPr id="9" name="Content Placeholder 4" descr="A screenshot of an IDLE Shell">
              <a:extLst>
                <a:ext uri="{FF2B5EF4-FFF2-40B4-BE49-F238E27FC236}">
                  <a16:creationId xmlns:a16="http://schemas.microsoft.com/office/drawing/2014/main" id="{6CDAA9CA-9D12-4672-93D1-51E047DE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85" y="897780"/>
              <a:ext cx="4921265" cy="5428613"/>
            </a:xfrm>
            <a:prstGeom prst="rect">
              <a:avLst/>
            </a:prstGeom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026923B-2D3B-4EDD-937F-D2AF85A3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871" y="897780"/>
              <a:ext cx="4962819" cy="5428613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50F8B28-A155-EA43-BECF-46B78F3E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857" y="275706"/>
            <a:ext cx="5529263" cy="742950"/>
          </a:xfrm>
        </p:spPr>
        <p:txBody>
          <a:bodyPr/>
          <a:lstStyle/>
          <a:p>
            <a:r>
              <a:rPr lang="en-US" dirty="0"/>
              <a:t>If you do have Python installed…</a:t>
            </a:r>
          </a:p>
        </p:txBody>
      </p:sp>
    </p:spTree>
    <p:extLst>
      <p:ext uri="{BB962C8B-B14F-4D97-AF65-F5344CB8AC3E}">
        <p14:creationId xmlns:p14="http://schemas.microsoft.com/office/powerpoint/2010/main" val="86416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GB" sz="2000" dirty="0"/>
              <a:t>Common Concepts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47" y="1658888"/>
            <a:ext cx="6055779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Sequencing of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Syntax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CA02FE-6DC1-4AE2-A304-94AB7C08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760" y="332656"/>
            <a:ext cx="13059082" cy="7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356577" y="1398429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Output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436F6-B42F-49A9-B799-000E7FB1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38" y="1518945"/>
            <a:ext cx="3671094" cy="4084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377626" y="210416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display information on screen in Python we use the “Print”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print some output you have to tell it explicitly.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Unless it’s an error (you’ll find this out quick no doubt!)</a:t>
            </a:r>
          </a:p>
        </p:txBody>
      </p:sp>
    </p:spTree>
    <p:extLst>
      <p:ext uri="{BB962C8B-B14F-4D97-AF65-F5344CB8AC3E}">
        <p14:creationId xmlns:p14="http://schemas.microsoft.com/office/powerpoint/2010/main" val="391226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212391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Why are you here?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6127497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Why did you decide to take this course?</a:t>
            </a:r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What do you hope to get out of the course?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How did you find out about the course?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248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267363" y="1490621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Input</a:t>
            </a: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259288" y="206755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gather information from the keyboard into Python we use the “Input”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gather some information you have to explicitly tell 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4C93AF-6774-429D-B758-A8CCB541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74" y="1557338"/>
            <a:ext cx="3542820" cy="39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F16F8-0B3C-4C3C-9EE2-970A534D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1" y="1676503"/>
            <a:ext cx="3662782" cy="4069759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70113" y="1599026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Declaring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62038" y="21759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are SUPER useful in coding.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are used to store information somewhere for later use.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DUMB. Unless you tell it to store the information you give it somewhere, guess what it won’t!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9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Retrieving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access the contents of a variable later we refer to the variable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won’t always be printing the variable contents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51B85-0796-493A-8F85-C0B7B44B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4" y="1577970"/>
            <a:ext cx="3526356" cy="39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String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Types are another SUPER useful and commonly used concept in coding.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I’ll show you </a:t>
            </a:r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data types today but there are many more.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First up is the </a:t>
            </a:r>
            <a:r>
              <a:rPr lang="en-US" b="1" dirty="0">
                <a:solidFill>
                  <a:schemeClr val="bg1"/>
                </a:solidFill>
              </a:rPr>
              <a:t>String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dirty="0">
                <a:solidFill>
                  <a:schemeClr val="bg1"/>
                </a:solidFill>
              </a:rPr>
              <a:t> is just a string of characters.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str </a:t>
            </a:r>
            <a:r>
              <a:rPr lang="en-US" dirty="0">
                <a:solidFill>
                  <a:schemeClr val="bg1"/>
                </a:solidFill>
              </a:rPr>
              <a:t>(short for string).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(You don’t have to name the variable “string” btw!)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863BA-B64A-490B-8A7D-00568754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09" y="1555845"/>
            <a:ext cx="3781179" cy="42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276705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Integer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268630" y="2055387"/>
            <a:ext cx="4259142" cy="214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Next we have the </a:t>
            </a:r>
            <a:r>
              <a:rPr lang="en-US" b="1" dirty="0">
                <a:solidFill>
                  <a:schemeClr val="bg1"/>
                </a:solidFill>
              </a:rPr>
              <a:t>Integer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b="1" dirty="0">
                <a:solidFill>
                  <a:schemeClr val="bg1"/>
                </a:solidFill>
              </a:rPr>
              <a:t>Integer </a:t>
            </a:r>
            <a:r>
              <a:rPr lang="en-US" dirty="0">
                <a:solidFill>
                  <a:schemeClr val="bg1"/>
                </a:solidFill>
              </a:rPr>
              <a:t> is just a whole number 	e.g. 1, 2, 10, 100, 1000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So here we are declaring a variable 	of type </a:t>
            </a:r>
            <a:r>
              <a:rPr lang="en-US" b="1" dirty="0">
                <a:solidFill>
                  <a:schemeClr val="bg1"/>
                </a:solidFill>
              </a:rPr>
              <a:t>int </a:t>
            </a:r>
            <a:r>
              <a:rPr lang="en-US" dirty="0">
                <a:solidFill>
                  <a:schemeClr val="bg1"/>
                </a:solidFill>
              </a:rPr>
              <a:t>(short for integer)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0A915-650E-4809-AC89-0F06A14C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49" y="1366020"/>
            <a:ext cx="4124933" cy="45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Boolean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 (for today) we have the </a:t>
            </a:r>
            <a:r>
              <a:rPr lang="en-US" b="1" dirty="0">
                <a:solidFill>
                  <a:schemeClr val="bg1"/>
                </a:solidFill>
              </a:rPr>
              <a:t>Boolean </a:t>
            </a:r>
            <a:r>
              <a:rPr lang="en-US" dirty="0">
                <a:solidFill>
                  <a:schemeClr val="bg1"/>
                </a:solidFill>
              </a:rPr>
              <a:t>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 Boolean </a:t>
            </a:r>
            <a:r>
              <a:rPr lang="en-US" dirty="0">
                <a:solidFill>
                  <a:schemeClr val="bg1"/>
                </a:solidFill>
              </a:rPr>
              <a:t>either </a:t>
            </a:r>
            <a:r>
              <a:rPr lang="en-US" b="1" dirty="0">
                <a:solidFill>
                  <a:schemeClr val="bg1"/>
                </a:solidFill>
              </a:rPr>
              <a:t>True </a:t>
            </a:r>
            <a:r>
              <a:rPr lang="en-US" dirty="0">
                <a:solidFill>
                  <a:schemeClr val="bg1"/>
                </a:solidFill>
              </a:rPr>
              <a:t>or </a:t>
            </a:r>
            <a:r>
              <a:rPr lang="en-US" b="1" dirty="0">
                <a:solidFill>
                  <a:schemeClr val="bg1"/>
                </a:solidFill>
              </a:rPr>
              <a:t>False </a:t>
            </a:r>
            <a:r>
              <a:rPr lang="en-US" dirty="0">
                <a:solidFill>
                  <a:schemeClr val="bg1"/>
                </a:solidFill>
              </a:rPr>
              <a:t>and nothing else!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(short for Boolean)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8F159-418B-4C20-9A62-F4C01133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409"/>
          <a:stretch/>
        </p:blipFill>
        <p:spPr>
          <a:xfrm>
            <a:off x="395536" y="1571550"/>
            <a:ext cx="3886779" cy="30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0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Dealing with Errors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Errors are annoying!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frustrating!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common!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You’ll get used to them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Here we have two common errors you might experience today. 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My name will not be in your error!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READ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errors and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THINK!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What could be causing it?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08210-2131-4C8E-8A0C-6B95CC729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35"/>
          <a:stretch/>
        </p:blipFill>
        <p:spPr>
          <a:xfrm>
            <a:off x="416124" y="1549317"/>
            <a:ext cx="3816771" cy="31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0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you have tried some code out in the Shell you will want to be able to write your first program.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the IDLE menu above the Shell window click on “File” the “New File”.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6E63A9-1837-460D-A47F-825E4778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44" y="1579043"/>
            <a:ext cx="3675700" cy="42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9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49B77-BC82-4071-A279-02DE6D7E8517}"/>
              </a:ext>
            </a:extLst>
          </p:cNvPr>
          <p:cNvGrpSpPr/>
          <p:nvPr/>
        </p:nvGrpSpPr>
        <p:grpSpPr>
          <a:xfrm>
            <a:off x="397798" y="2101592"/>
            <a:ext cx="6658584" cy="3596197"/>
            <a:chOff x="539552" y="2101592"/>
            <a:chExt cx="6658584" cy="3596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EC9DEE-F071-4E49-9434-E4C8D114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2101592"/>
              <a:ext cx="6658584" cy="359619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A43A0-B152-45A0-8F02-032C0FF533E6}"/>
                </a:ext>
              </a:extLst>
            </p:cNvPr>
            <p:cNvSpPr/>
            <p:nvPr/>
          </p:nvSpPr>
          <p:spPr>
            <a:xfrm>
              <a:off x="4139952" y="2488799"/>
              <a:ext cx="2808318" cy="2685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F3A17-B4BD-4F36-8465-99EF5C0484D7}"/>
                </a:ext>
              </a:extLst>
            </p:cNvPr>
            <p:cNvSpPr txBox="1"/>
            <p:nvPr/>
          </p:nvSpPr>
          <p:spPr>
            <a:xfrm>
              <a:off x="4327946" y="3379304"/>
              <a:ext cx="213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program code</a:t>
              </a:r>
            </a:p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 go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423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Running the Program</a:t>
            </a:r>
            <a:endParaRPr lang="en-GB" kern="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BD0862-B555-7746-A90B-ADB76FE8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488" y="2056143"/>
            <a:ext cx="6230754" cy="36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CBA12-08F6-449C-BEE2-56FA54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8" y="1431451"/>
            <a:ext cx="2441998" cy="9524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05F06-5BF4-44A9-AC79-AFF01124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18" y="2166252"/>
            <a:ext cx="2699779" cy="40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FD61C-0330-424E-81F3-CA2AA6EF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588056"/>
            <a:ext cx="3528392" cy="2965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30C385-7EF5-48DD-AA63-AE8705422AAC}"/>
              </a:ext>
            </a:extLst>
          </p:cNvPr>
          <p:cNvSpPr txBox="1">
            <a:spLocks/>
          </p:cNvSpPr>
          <p:nvPr/>
        </p:nvSpPr>
        <p:spPr>
          <a:xfrm>
            <a:off x="281880" y="1418292"/>
            <a:ext cx="2441998" cy="952468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US" kern="0" dirty="0">
                <a:solidFill>
                  <a:schemeClr val="bg1"/>
                </a:solidFill>
              </a:rPr>
              <a:t>YOUR SITE</a:t>
            </a:r>
          </a:p>
        </p:txBody>
      </p:sp>
    </p:spTree>
    <p:extLst>
      <p:ext uri="{BB962C8B-B14F-4D97-AF65-F5344CB8AC3E}">
        <p14:creationId xmlns:p14="http://schemas.microsoft.com/office/powerpoint/2010/main" val="28349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Code Comments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Imagine years from now, you are a wildly successful software developer working in Silicon Valley.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Someone asks you to refactor (change) some code you wrote years ago (today).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Wouldn’t it be useful if you left some comments for yourself to read to help you understand what you did all that time ago?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Code comments!!!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780067-3F25-BB41-9AEB-1EBB35C93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3" y="2133730"/>
            <a:ext cx="4098161" cy="24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8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98DEE-915A-7046-853C-42E1E1CD7535}"/>
              </a:ext>
            </a:extLst>
          </p:cNvPr>
          <p:cNvSpPr txBox="1"/>
          <p:nvPr/>
        </p:nvSpPr>
        <p:spPr>
          <a:xfrm>
            <a:off x="361506" y="180754"/>
            <a:ext cx="47865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Basic calculator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3B88A-9293-344F-B761-96B293802727}"/>
              </a:ext>
            </a:extLst>
          </p:cNvPr>
          <p:cNvSpPr txBox="1"/>
          <p:nvPr/>
        </p:nvSpPr>
        <p:spPr>
          <a:xfrm>
            <a:off x="343217" y="2204864"/>
            <a:ext cx="9755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Must include code comments</a:t>
            </a:r>
          </a:p>
          <a:p>
            <a:endParaRPr lang="en-GB" sz="1400" b="1" dirty="0"/>
          </a:p>
          <a:p>
            <a:r>
              <a:rPr lang="en-GB" sz="1400" b="1" dirty="0"/>
              <a:t>Must accept user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store input in a variable</a:t>
            </a:r>
          </a:p>
          <a:p>
            <a:endParaRPr lang="en-GB" sz="1400" b="1" dirty="0"/>
          </a:p>
          <a:p>
            <a:r>
              <a:rPr lang="en-GB" sz="1400" b="1" dirty="0"/>
              <a:t>Must be able to accept whole numbers e.g. (21,100,1000)</a:t>
            </a:r>
          </a:p>
          <a:p>
            <a:endParaRPr lang="en-GB" sz="1400" b="1" dirty="0"/>
          </a:p>
          <a:p>
            <a:r>
              <a:rPr lang="en-GB" sz="1400" b="1" dirty="0"/>
              <a:t>Must be able to add two whole numbers together</a:t>
            </a:r>
          </a:p>
          <a:p>
            <a:endParaRPr lang="en-GB" sz="1400" b="1" dirty="0"/>
          </a:p>
          <a:p>
            <a:r>
              <a:rPr lang="en-GB" sz="1400" b="1" dirty="0"/>
              <a:t>Must be able to print the sum of the two numbers that were input</a:t>
            </a:r>
          </a:p>
          <a:p>
            <a:endParaRPr lang="en-GB" sz="1400" b="1" dirty="0"/>
          </a:p>
          <a:p>
            <a:r>
              <a:rPr lang="en-GB" sz="1400" b="1" dirty="0"/>
              <a:t>Must include a message along with the sum of the numbers e.g. “The sum of x plus x is: y”</a:t>
            </a:r>
          </a:p>
          <a:p>
            <a:endParaRPr lang="en-GB" sz="1400" b="1" dirty="0"/>
          </a:p>
          <a:p>
            <a:endParaRPr lang="en-GB" sz="1400" b="1" dirty="0"/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75200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265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have you learned?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Where and how code is used in the real world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What coding languages are available and what they are 	used for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How to use the Python programming language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You will get to know some common, foundation level 	concepts that apply in most programming language</a:t>
            </a:r>
          </a:p>
          <a:p>
            <a:pPr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Some common coding concepts such as: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Input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Output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Variables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Data Types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Dealing with errors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2260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Digital Badges</a:t>
            </a:r>
            <a:r>
              <a:rPr lang="en-GB" kern="0" dirty="0"/>
              <a:t/>
            </a:r>
            <a:br>
              <a:rPr lang="en-GB" kern="0" dirty="0"/>
            </a:b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-155727" y="2034601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dirty="0">
                <a:solidFill>
                  <a:schemeClr val="bg1"/>
                </a:solidFill>
              </a:rPr>
              <a:t>All of the Coding 101/102/103 courses come with a Digital Badge which confirms attendance and contains information on the subjects studied today.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You will receive an email shortly asking you to register if you want to receive your badge.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If you do not want to receive a badge then please ignore/delete the email.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F947251-13BF-4A4D-9CB6-012F1B57B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080" y="1554937"/>
            <a:ext cx="3082900" cy="30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1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r>
              <a:rPr lang="en-GB" kern="0"/>
              <a:t/>
            </a:r>
            <a:br>
              <a:rPr lang="en-GB" kern="0"/>
            </a:br>
            <a:r>
              <a:rPr lang="en-US" kern="0"/>
              <a:t/>
            </a:r>
            <a:br>
              <a:rPr lang="en-US" kern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322870" y="232558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Coding102 </a:t>
            </a:r>
            <a:r>
              <a:rPr lang="en-US" dirty="0">
                <a:solidFill>
                  <a:schemeClr val="bg1"/>
                </a:solidFill>
              </a:rPr>
              <a:t>– Part 2 (of course!)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online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www.codeacademy.com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www.sololearn.com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https://realpython.com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https://automatetheboringstuff.com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7242448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https://</a:t>
            </a:r>
            <a:r>
              <a:rPr lang="en-GB" kern="0" dirty="0" smtClean="0">
                <a:solidFill>
                  <a:schemeClr val="bg1"/>
                </a:solidFill>
              </a:rPr>
              <a:t>www.sunderland.ac.uk/study/computing/postgraduate-</a:t>
            </a:r>
            <a:r>
              <a:rPr lang="en-GB" kern="0" dirty="0" smtClean="0">
                <a:solidFill>
                  <a:srgbClr val="FFC000"/>
                </a:solidFill>
              </a:rPr>
              <a:t>data-science</a:t>
            </a:r>
          </a:p>
          <a:p>
            <a:pPr defTabSz="914400"/>
            <a:endParaRPr lang="en-GB" kern="0" dirty="0">
              <a:solidFill>
                <a:schemeClr val="bg1"/>
              </a:solidFill>
            </a:endParaRPr>
          </a:p>
          <a:p>
            <a:pPr defTabSz="914400"/>
            <a:r>
              <a:rPr lang="en-GB" kern="0" dirty="0">
                <a:solidFill>
                  <a:schemeClr val="bg1"/>
                </a:solidFill>
              </a:rPr>
              <a:t>https://</a:t>
            </a:r>
            <a:r>
              <a:rPr lang="en-GB" kern="0" dirty="0" smtClean="0">
                <a:solidFill>
                  <a:schemeClr val="bg1"/>
                </a:solidFill>
              </a:rPr>
              <a:t>www.sunderland.ac.uk/study/computing/postgraduate-</a:t>
            </a:r>
            <a:r>
              <a:rPr lang="en-GB" kern="0" dirty="0" smtClean="0">
                <a:solidFill>
                  <a:srgbClr val="FFC000"/>
                </a:solidFill>
              </a:rPr>
              <a:t>computing</a:t>
            </a:r>
          </a:p>
          <a:p>
            <a:pPr defTabSz="914400"/>
            <a:endParaRPr lang="en-GB" kern="0" dirty="0">
              <a:solidFill>
                <a:schemeClr val="bg1"/>
              </a:solidFill>
            </a:endParaRPr>
          </a:p>
          <a:p>
            <a:pPr defTabSz="914400"/>
            <a:r>
              <a:rPr lang="en-GB" kern="0" dirty="0">
                <a:solidFill>
                  <a:schemeClr val="bg1"/>
                </a:solidFill>
              </a:rPr>
              <a:t>https://</a:t>
            </a:r>
            <a:r>
              <a:rPr lang="en-GB" kern="0" dirty="0" smtClean="0">
                <a:solidFill>
                  <a:schemeClr val="bg1"/>
                </a:solidFill>
              </a:rPr>
              <a:t>www.sunderland.ac.uk/study/computing/postgraduate-</a:t>
            </a:r>
            <a:r>
              <a:rPr lang="en-GB" kern="0" dirty="0" smtClean="0">
                <a:solidFill>
                  <a:srgbClr val="FFC000"/>
                </a:solidFill>
              </a:rPr>
              <a:t>cybersecurity</a:t>
            </a:r>
            <a:r>
              <a:rPr lang="en-GB" kern="0" dirty="0"/>
              <a:t/>
            </a:r>
            <a:br>
              <a:rPr lang="en-GB" kern="0" dirty="0"/>
            </a:b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5055689"/>
            <a:ext cx="3269855" cy="32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9" y="28010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would you rather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B4462-509D-4004-8245-7019BD148E9D}"/>
              </a:ext>
            </a:extLst>
          </p:cNvPr>
          <p:cNvGrpSpPr/>
          <p:nvPr/>
        </p:nvGrpSpPr>
        <p:grpSpPr>
          <a:xfrm>
            <a:off x="413661" y="2132855"/>
            <a:ext cx="8135839" cy="2407450"/>
            <a:chOff x="413661" y="2132855"/>
            <a:chExt cx="10305604" cy="30494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30F4D-F6C5-45E4-88D3-00EAA195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937" y="2132856"/>
              <a:ext cx="5421328" cy="30494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13C9BB-E8AB-461C-B202-565DA041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1" y="2132855"/>
              <a:ext cx="4284869" cy="304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6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What will you learn?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30F3F1D-6707-4D5B-80B7-B042FD32C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80" y="1982531"/>
            <a:ext cx="8029212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Where and how code is used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What coding languages are available and what they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How to use the Python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You will get to know some common, foundation level concepts that apply in most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Some common coding concepts such as: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Input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Variables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Data Types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Dealing with errors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82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Why should you learn?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56CE41-E8A5-4580-A596-C36003F14858}"/>
              </a:ext>
            </a:extLst>
          </p:cNvPr>
          <p:cNvGrpSpPr/>
          <p:nvPr/>
        </p:nvGrpSpPr>
        <p:grpSpPr>
          <a:xfrm>
            <a:off x="436614" y="1978025"/>
            <a:ext cx="8416361" cy="2782873"/>
            <a:chOff x="436614" y="1978025"/>
            <a:chExt cx="10802579" cy="3571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96A80-9EAB-4179-BE0D-DCF1AD9A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614" y="1978025"/>
              <a:ext cx="8255000" cy="11557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FE930-47C1-4211-BAF6-F41582A4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746" y="2844800"/>
              <a:ext cx="3875447" cy="5778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AB1314-B95B-4118-9918-67FC34219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495" y="3724276"/>
              <a:ext cx="77724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7BE40E-0175-4939-8849-32752CB0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3746" y="4533902"/>
              <a:ext cx="2693423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60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Code in the real world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10AA9-B559-412C-B9FC-5F35BBF2515B}"/>
              </a:ext>
            </a:extLst>
          </p:cNvPr>
          <p:cNvGrpSpPr/>
          <p:nvPr/>
        </p:nvGrpSpPr>
        <p:grpSpPr>
          <a:xfrm>
            <a:off x="427828" y="1863222"/>
            <a:ext cx="7744572" cy="3527421"/>
            <a:chOff x="427828" y="1863222"/>
            <a:chExt cx="8446118" cy="38469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ACF81D-186A-435F-BAAA-8CEAA418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829" y="1863222"/>
              <a:ext cx="2524747" cy="16865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D1E377-1828-40BB-96D6-E0EC37A2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28" y="3932587"/>
              <a:ext cx="2524745" cy="17761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076CB3-9F45-447A-A58A-323ED2B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3689" y="1863222"/>
              <a:ext cx="2534405" cy="16865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DD6234-6C49-4E71-8E77-541EE50E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3688" y="3947225"/>
              <a:ext cx="2534403" cy="17629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6EF2C0-0FB1-49B0-86BB-479849B2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225" y="1889826"/>
              <a:ext cx="2503720" cy="16624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D9F6CC-9C68-4EF7-899C-034A341A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0226" y="3925205"/>
              <a:ext cx="2503720" cy="1762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6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5395562" cy="604370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What is a coding language?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sp>
        <p:nvSpPr>
          <p:cNvPr id="11" name="AutoShape 2" descr="Image result for geek talent logo">
            <a:extLst>
              <a:ext uri="{FF2B5EF4-FFF2-40B4-BE49-F238E27FC236}">
                <a16:creationId xmlns:a16="http://schemas.microsoft.com/office/drawing/2014/main" id="{88427D73-5908-4849-AA4C-D96F901BA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28664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8865F-2C03-4C88-A0BE-8C30ED53213D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GB" sz="2000" dirty="0"/>
              <a:t>There are many different coding languages out there and they are designed to be used for different purposes such as:</a:t>
            </a:r>
          </a:p>
          <a:p>
            <a:pPr indent="0">
              <a:buNone/>
            </a:pPr>
            <a:endParaRPr lang="en-GB" sz="2000" dirty="0"/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Website development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Creating desktop software e.g. Word, Excel and PowerPoint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Solving scientific problems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Analysing data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Mobile phone apps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Games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And many, many more…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16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Web Development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7C911-6FE2-42F2-82CC-D0CC8F444993}"/>
              </a:ext>
            </a:extLst>
          </p:cNvPr>
          <p:cNvGrpSpPr/>
          <p:nvPr/>
        </p:nvGrpSpPr>
        <p:grpSpPr>
          <a:xfrm>
            <a:off x="395536" y="2251030"/>
            <a:ext cx="4006953" cy="2659712"/>
            <a:chOff x="395536" y="2251030"/>
            <a:chExt cx="4006953" cy="26597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8D25D9-1BFC-4AFD-A9ED-F8299411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251030"/>
              <a:ext cx="1959745" cy="1293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5FA0E-0371-494D-98AD-A4319CCA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2744" y="2251030"/>
              <a:ext cx="1959745" cy="12930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D7094-AC47-4B8D-9F93-303BFA6A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36" y="3617714"/>
              <a:ext cx="1959746" cy="1293028"/>
            </a:xfrm>
            <a:prstGeom prst="rect">
              <a:avLst/>
            </a:prstGeom>
          </p:spPr>
        </p:pic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7818" y="1969029"/>
            <a:ext cx="4150064" cy="3540223"/>
          </a:xfrm>
        </p:spPr>
        <p:txBody>
          <a:bodyPr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Work Packages: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HTML – Hyper Text Markup Language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Describes the structure and </a:t>
            </a:r>
          </a:p>
          <a:p>
            <a:r>
              <a:rPr lang="en-GB" sz="1600" dirty="0">
                <a:solidFill>
                  <a:schemeClr val="bg1"/>
                </a:solidFill>
              </a:rPr>
              <a:t>presentation of information on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CSS – Cascading Style Sheets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Colours, layout, and fonts of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Used mostly for user interaction </a:t>
            </a:r>
          </a:p>
          <a:p>
            <a:r>
              <a:rPr lang="en-GB" sz="1600" dirty="0">
                <a:solidFill>
                  <a:schemeClr val="bg1"/>
                </a:solidFill>
              </a:rPr>
              <a:t>e.g. buttons and menus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9819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10649</TotalTime>
  <Words>1193</Words>
  <Application>Microsoft Office PowerPoint</Application>
  <PresentationFormat>On-screen Show (4:3)</PresentationFormat>
  <Paragraphs>281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Lucida Grande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Why are you here?</vt:lpstr>
      <vt:lpstr>FACEBOOK</vt:lpstr>
      <vt:lpstr>What would you rather do?</vt:lpstr>
      <vt:lpstr>PowerPoint Presentation</vt:lpstr>
      <vt:lpstr>PowerPoint Presentation</vt:lpstr>
      <vt:lpstr>PowerPoint Presentation</vt:lpstr>
      <vt:lpstr>What is a coding language?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don’t have a University of Sunderland login…</vt:lpstr>
      <vt:lpstr>If you don’t have Python installed use this…</vt:lpstr>
      <vt:lpstr>PowerPoint Presentation</vt:lpstr>
      <vt:lpstr>If you do have Python installed…</vt:lpstr>
      <vt:lpstr>Common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you learned?</vt:lpstr>
      <vt:lpstr>PowerPoint Presentation</vt:lpstr>
      <vt:lpstr>PowerPoint Presentation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avpc</cp:lastModifiedBy>
  <cp:revision>291</cp:revision>
  <dcterms:created xsi:type="dcterms:W3CDTF">2017-02-07T15:58:06Z</dcterms:created>
  <dcterms:modified xsi:type="dcterms:W3CDTF">2020-02-12T16:27:18Z</dcterms:modified>
</cp:coreProperties>
</file>